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46" r:id="rId2"/>
    <p:sldId id="3265" r:id="rId3"/>
    <p:sldId id="3254" r:id="rId4"/>
    <p:sldId id="3241" r:id="rId5"/>
    <p:sldId id="3248" r:id="rId6"/>
    <p:sldId id="3249" r:id="rId7"/>
    <p:sldId id="3250" r:id="rId8"/>
    <p:sldId id="3247" r:id="rId9"/>
    <p:sldId id="3252" r:id="rId10"/>
    <p:sldId id="3251" r:id="rId11"/>
    <p:sldId id="3233" r:id="rId12"/>
    <p:sldId id="3253" r:id="rId13"/>
    <p:sldId id="3256" r:id="rId14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243">
          <p15:clr>
            <a:srgbClr val="A4A3A4"/>
          </p15:clr>
        </p15:guide>
        <p15:guide id="4" pos="7588">
          <p15:clr>
            <a:srgbClr val="A4A3A4"/>
          </p15:clr>
        </p15:guide>
        <p15:guide id="5" pos="293">
          <p15:clr>
            <a:srgbClr val="A4A3A4"/>
          </p15:clr>
        </p15:guide>
        <p15:guide id="6" pos="1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A1C6"/>
    <a:srgbClr val="0FC7D3"/>
    <a:srgbClr val="EC206C"/>
    <a:srgbClr val="BC148E"/>
    <a:srgbClr val="0A1A3B"/>
    <a:srgbClr val="CE000D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138" y="234"/>
      </p:cViewPr>
      <p:guideLst>
        <p:guide orient="horz" pos="315"/>
        <p:guide pos="4050"/>
        <p:guide orient="horz" pos="4243"/>
        <p:guide pos="7588"/>
        <p:guide pos="293"/>
        <p:guide pos="1325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56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2018/4/16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1747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74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24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48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8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17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72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3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807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8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" y="5797"/>
            <a:ext cx="12855387" cy="7221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42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42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42" y="6704019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2018/4/16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7" y="6704019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92" y="6704019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file:///C:\Users\Administrator\Desktop\&#29677;&#20250;%20%20&#31649;&#22909;&#26102;&#38388;&#23601;&#33021;&#39134;\&#26102;&#38388;&#37117;&#21435;&#21738;&#20799;.mp3" TargetMode="External"/><Relationship Id="rId1" Type="http://schemas.microsoft.com/office/2007/relationships/media" Target="file:///C:\Users\Administrator\Desktop\&#29677;&#20250;%20%20&#31649;&#22909;&#26102;&#38388;&#23601;&#33021;&#39134;\&#26102;&#38388;&#37117;&#21435;&#21738;&#20799;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J:\&#29677;&#20250;%20%20&#31649;&#22909;&#26102;&#38388;&#23601;&#33021;&#39134;\&#20809;&#38452;&#30340;&#25925;&#20107;.mp3" TargetMode="External"/><Relationship Id="rId1" Type="http://schemas.microsoft.com/office/2007/relationships/media" Target="file:///J:\&#29677;&#20250;%20%20&#31649;&#22909;&#26102;&#38388;&#23601;&#33021;&#39134;\&#20809;&#38452;&#30340;&#25925;&#20107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9677;&#20250;%20%20&#31649;&#22909;&#26102;&#38388;&#23601;&#33021;&#39134;\&#20809;&#38452;&#30340;&#25925;&#20107;.mp3" TargetMode="External"/><Relationship Id="rId1" Type="http://schemas.microsoft.com/office/2007/relationships/media" Target="file:///C:\Users\Administrator\Desktop\&#29677;&#20250;%20%20&#31649;&#22909;&#26102;&#38388;&#23601;&#33021;&#39134;\&#20809;&#38452;&#30340;&#25925;&#20107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2310972" y="59294"/>
            <a:ext cx="383099" cy="3511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69114" y="402776"/>
            <a:ext cx="347764" cy="366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7" y="760412"/>
              <a:ext cx="3825878" cy="38258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1830344" y="6073509"/>
            <a:ext cx="306977" cy="3069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118008" y="6540534"/>
            <a:ext cx="311779" cy="3117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82" name="椭圆 8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48332" y="6236702"/>
            <a:ext cx="311779" cy="31177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85" name="椭圆 8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椭圆 87"/>
          <p:cNvSpPr/>
          <p:nvPr/>
        </p:nvSpPr>
        <p:spPr>
          <a:xfrm>
            <a:off x="121648" y="129395"/>
            <a:ext cx="250131" cy="28104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46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33191" y="6736417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91" name="椭圆 9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1830340" y="422564"/>
            <a:ext cx="442539" cy="4574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94" name="椭圆 9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748358" y="1052675"/>
            <a:ext cx="3611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撕纸人生</a:t>
            </a:r>
            <a:r>
              <a:rPr lang="en-US" altLang="zh-CN" sz="6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sz="6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1" name="Picture 3" descr="show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60" y="3419761"/>
            <a:ext cx="7560840" cy="8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74">
        <p14:switch dir="r"/>
      </p:transition>
    </mc:Choice>
    <mc:Fallback xmlns="">
      <p:transition spd="slow" advTm="647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4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4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4719" y="591989"/>
            <a:ext cx="11665296" cy="581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4500"/>
              </a:lnSpc>
              <a:buFont typeface="Wingdings" panose="05000000000000000000" pitchFamily="2" charset="2"/>
              <a:buChar char="l"/>
            </a:pPr>
            <a:r>
              <a:rPr lang="zh-CN" altLang="en-US" sz="3200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晚上：</a:t>
            </a:r>
            <a:endParaRPr lang="en-US" altLang="zh-CN" sz="3200" dirty="0" smtClean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>
              <a:lnSpc>
                <a:spcPts val="4500"/>
              </a:lnSpc>
            </a:pPr>
            <a:r>
              <a:rPr lang="zh-CN" altLang="en-US" sz="3200" dirty="0" smtClean="0"/>
              <a:t>    上课</a:t>
            </a:r>
            <a:r>
              <a:rPr lang="zh-CN" altLang="en-US" sz="3200" dirty="0"/>
              <a:t>的前</a:t>
            </a:r>
            <a:r>
              <a:rPr lang="en-US" altLang="zh-CN" sz="3200" dirty="0"/>
              <a:t>5</a:t>
            </a:r>
            <a:r>
              <a:rPr lang="zh-CN" altLang="en-US" sz="3200" dirty="0"/>
              <a:t>分钟是集中精神的</a:t>
            </a:r>
            <a:r>
              <a:rPr lang="en-US" altLang="zh-CN" sz="3200" dirty="0"/>
              <a:t>5</a:t>
            </a:r>
            <a:r>
              <a:rPr lang="zh-CN" altLang="en-US" sz="3200" dirty="0"/>
              <a:t>分钟，方法是闭眼数数。虽然今天有点困，但是数还要数。数完还是很困，勉强拿起化学作业本，看了</a:t>
            </a:r>
            <a:r>
              <a:rPr lang="en-US" altLang="zh-CN" sz="3200" dirty="0"/>
              <a:t>10</a:t>
            </a:r>
            <a:r>
              <a:rPr lang="zh-CN" altLang="en-US" sz="3200" dirty="0"/>
              <a:t>分钟还没有做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道题</a:t>
            </a:r>
            <a:r>
              <a:rPr lang="zh-CN" altLang="en-US" sz="3200" dirty="0"/>
              <a:t>化学选择题。小明想，</a:t>
            </a:r>
            <a:r>
              <a:rPr lang="zh-CN" altLang="en-US" sz="3200" dirty="0" smtClean="0"/>
              <a:t>我写作业容易犯困</a:t>
            </a:r>
            <a:r>
              <a:rPr lang="zh-CN" altLang="en-US" sz="3200" dirty="0"/>
              <a:t>，拿点</a:t>
            </a:r>
            <a:r>
              <a:rPr lang="zh-CN" altLang="en-US" sz="3200" dirty="0" smtClean="0"/>
              <a:t>杂志（小说）提</a:t>
            </a:r>
            <a:r>
              <a:rPr lang="zh-CN" altLang="en-US" sz="3200" dirty="0"/>
              <a:t>提神，结果一发而不可收拾，看了</a:t>
            </a:r>
            <a:r>
              <a:rPr lang="en-US" altLang="zh-CN" sz="3200" dirty="0"/>
              <a:t>45</a:t>
            </a:r>
            <a:r>
              <a:rPr lang="zh-CN" altLang="en-US" sz="3200" dirty="0"/>
              <a:t>分钟。第二节课先做比较拿手的数学。数学开始还容易，可后面的那道题太难了，放弃吗？不行，不能遇难而退，我一定要把它给解决了。结果这一道题目耗了他半个多小时还没有解出来。这个时候他决定放弃。可一看表，只有几分钟就下课了，还有物理作业化学</a:t>
            </a:r>
            <a:r>
              <a:rPr lang="zh-CN" altLang="en-US" sz="3200" dirty="0" smtClean="0"/>
              <a:t>作业语文作业</a:t>
            </a:r>
            <a:r>
              <a:rPr lang="zh-CN" altLang="en-US" sz="3200" dirty="0"/>
              <a:t>没有做，只有明天补了。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474">
        <p14:warp dir="in"/>
      </p:transition>
    </mc:Choice>
    <mc:Fallback xmlns="">
      <p:transition spd="slow" advTm="64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 bwMode="auto">
          <a:xfrm>
            <a:off x="-77700" y="-3175"/>
            <a:ext cx="4329055" cy="7239348"/>
          </a:xfrm>
          <a:custGeom>
            <a:avLst/>
            <a:gdLst>
              <a:gd name="T0" fmla="*/ 0 w 2896"/>
              <a:gd name="T1" fmla="*/ 0 h 3242"/>
              <a:gd name="T2" fmla="*/ 1194 w 2896"/>
              <a:gd name="T3" fmla="*/ 0 h 3242"/>
              <a:gd name="T4" fmla="*/ 2896 w 2896"/>
              <a:gd name="T5" fmla="*/ 1700 h 3242"/>
              <a:gd name="T6" fmla="*/ 1351 w 2896"/>
              <a:gd name="T7" fmla="*/ 3242 h 3242"/>
              <a:gd name="T8" fmla="*/ 0 w 2896"/>
              <a:gd name="T9" fmla="*/ 3242 h 3242"/>
              <a:gd name="T10" fmla="*/ 0 w 2896"/>
              <a:gd name="T11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96" h="3242">
                <a:moveTo>
                  <a:pt x="0" y="0"/>
                </a:moveTo>
                <a:lnTo>
                  <a:pt x="1194" y="0"/>
                </a:lnTo>
                <a:lnTo>
                  <a:pt x="2896" y="1700"/>
                </a:lnTo>
                <a:lnTo>
                  <a:pt x="1351" y="3242"/>
                </a:lnTo>
                <a:lnTo>
                  <a:pt x="0" y="3242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8580" tIns="64291" rIns="128580" bIns="64291" numCol="1" anchor="t" anchorCtr="0" compatLnSpc="1"/>
          <a:lstStyle/>
          <a:p>
            <a:r>
              <a:rPr lang="en-US" altLang="zh-CN" dirty="0" smtClean="0"/>
              <a:t>                                         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828975" y="808013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帮助</a:t>
            </a:r>
            <a:endParaRPr lang="zh-CN" altLang="en-US" sz="5400" dirty="0">
              <a:solidFill>
                <a:schemeClr val="accent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33031" y="5272509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小明</a:t>
            </a:r>
            <a:endParaRPr lang="zh-CN" altLang="en-US" sz="5400" dirty="0">
              <a:solidFill>
                <a:schemeClr val="accent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21263" y="1888133"/>
            <a:ext cx="6853158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5000"/>
              </a:lnSpc>
            </a:pPr>
            <a:r>
              <a:rPr lang="zh-CN" altLang="en-US" sz="4000" dirty="0" smtClean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从我们</a:t>
            </a:r>
            <a:r>
              <a:rPr lang="zh-CN" altLang="en-US" sz="4000" dirty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所找出的</a:t>
            </a:r>
            <a:r>
              <a:rPr lang="zh-CN" altLang="en-US" sz="4000" dirty="0" smtClean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漏洞，进行</a:t>
            </a:r>
            <a:endParaRPr lang="en-US" altLang="zh-CN" sz="4000" dirty="0" smtClean="0">
              <a:solidFill>
                <a:schemeClr val="accent5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4000" dirty="0" smtClean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具体</a:t>
            </a:r>
            <a:r>
              <a:rPr lang="zh-CN" altLang="en-US" sz="4000" dirty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的讨论</a:t>
            </a:r>
            <a:r>
              <a:rPr lang="zh-CN" altLang="en-US" sz="4000" dirty="0" smtClean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，想办法来帮帮小</a:t>
            </a:r>
            <a:endParaRPr lang="en-US" altLang="zh-CN" sz="4000" dirty="0" smtClean="0">
              <a:solidFill>
                <a:schemeClr val="accent5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4000" dirty="0" smtClean="0">
                <a:solidFill>
                  <a:schemeClr val="accent5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明。</a:t>
            </a:r>
            <a:endParaRPr lang="zh-CN" altLang="en-US" sz="4000" dirty="0">
              <a:solidFill>
                <a:schemeClr val="accent5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30495" y="346348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小组讨论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706467"/>
            <a:ext cx="5594110" cy="3132083"/>
          </a:xfrm>
          <a:prstGeom prst="rect">
            <a:avLst/>
          </a:prstGeom>
        </p:spPr>
      </p:pic>
      <p:pic>
        <p:nvPicPr>
          <p:cNvPr id="3" name="时间都去哪儿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5970" y="465328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diamond/>
      </p:transition>
    </mc:Choice>
    <mc:Fallback xmlns="">
      <p:transition spd="slow" advTm="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04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2310972" y="59294"/>
            <a:ext cx="383099" cy="3511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69114" y="402776"/>
            <a:ext cx="347764" cy="366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7" y="760412"/>
              <a:ext cx="3825878" cy="38258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1830344" y="6073509"/>
            <a:ext cx="306977" cy="3069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118008" y="6540534"/>
            <a:ext cx="311779" cy="3117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82" name="椭圆 8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48332" y="6236702"/>
            <a:ext cx="311779" cy="31177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85" name="椭圆 8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椭圆 87"/>
          <p:cNvSpPr/>
          <p:nvPr/>
        </p:nvSpPr>
        <p:spPr>
          <a:xfrm>
            <a:off x="121648" y="129395"/>
            <a:ext cx="250131" cy="28104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46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33191" y="6736417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91" name="椭圆 9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1830340" y="422564"/>
            <a:ext cx="442539" cy="4574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94" name="椭圆 9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837087" y="356706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 kern="1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时间</a:t>
            </a:r>
            <a:r>
              <a:rPr lang="zh-CN" altLang="en-US" sz="4000" kern="1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管理</a:t>
            </a:r>
            <a:r>
              <a:rPr lang="zh-CN" altLang="zh-CN" sz="4000" kern="100" dirty="0" smtClean="0">
                <a:solidFill>
                  <a:schemeClr val="accent5"/>
                </a:solidFill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rPr>
              <a:t>策略</a:t>
            </a:r>
            <a:endParaRPr lang="zh-CN" altLang="en-US" sz="4000" dirty="0">
              <a:solidFill>
                <a:schemeClr val="accent5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0651" y="1340111"/>
            <a:ext cx="10369152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有时间管理的意识：惜时，有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时间规划意识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加快速度：走路，吃饭，做题的速度</a:t>
            </a:r>
          </a:p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利用好点滴时间：课间，等待的时间</a:t>
            </a:r>
          </a:p>
          <a:p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制定计划：制定一个时间管理表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个部分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组成：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要做的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事情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重要性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进行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排序</a:t>
            </a:r>
            <a:endParaRPr lang="en-US" altLang="zh-CN" sz="4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执行，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做</a:t>
            </a:r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标记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74">
        <p14:switch dir="r"/>
      </p:transition>
    </mc:Choice>
    <mc:Fallback xmlns="">
      <p:transition spd="slow" advTm="647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 fill="hold"/>
                                            <p:tgtEl>
                                              <p:spTgt spid="4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6" y="449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2671" y="375965"/>
            <a:ext cx="7920880" cy="593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         《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今日歌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》</a:t>
            </a:r>
          </a:p>
          <a:p>
            <a:endParaRPr lang="en-US" altLang="zh-C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今日复今日，今日何其少！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抓住今日有今日，丢了今日哪里找？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人生</a:t>
            </a:r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百年几今日，莫让明日空烦恼。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若说且看明日至，明日之事何时了，</a:t>
            </a:r>
          </a:p>
          <a:p>
            <a:pPr>
              <a:lnSpc>
                <a:spcPct val="150000"/>
              </a:lnSpc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为君聊赋今日诗，今日更比昨日好。 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" name="光阴的故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35690" y="536130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2130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2310972" y="59294"/>
            <a:ext cx="383099" cy="3511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69114" y="402776"/>
            <a:ext cx="347764" cy="3667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7" y="760412"/>
              <a:ext cx="3825878" cy="3825876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1830344" y="6073509"/>
            <a:ext cx="306977" cy="3069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2118008" y="6540534"/>
            <a:ext cx="311779" cy="3117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82" name="椭圆 8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48332" y="6236702"/>
            <a:ext cx="311779" cy="31177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85" name="椭圆 8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椭圆 87"/>
          <p:cNvSpPr/>
          <p:nvPr/>
        </p:nvSpPr>
        <p:spPr>
          <a:xfrm>
            <a:off x="121648" y="129395"/>
            <a:ext cx="250131" cy="28104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 defTabSz="128460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33191" y="6736417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91" name="椭圆 9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1830340" y="422564"/>
            <a:ext cx="442539" cy="457460"/>
            <a:chOff x="5252030" y="2008764"/>
            <a:chExt cx="809336" cy="809336"/>
          </a:xfrm>
          <a:solidFill>
            <a:schemeClr val="accent3"/>
          </a:solidFill>
        </p:grpSpPr>
        <p:sp>
          <p:nvSpPr>
            <p:cNvPr id="94" name="椭圆 93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244803" y="140815"/>
            <a:ext cx="361188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6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撕纸人生</a:t>
            </a:r>
            <a:r>
              <a:rPr lang="en-US" altLang="zh-CN" sz="6000" dirty="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endParaRPr lang="zh-CN" altLang="en-US" sz="6000" dirty="0">
              <a:solidFill>
                <a:schemeClr val="accent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51" name="Picture 3" descr="show_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5" y="1528096"/>
            <a:ext cx="7560840" cy="85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文本框 57"/>
          <p:cNvSpPr txBox="1"/>
          <p:nvPr/>
        </p:nvSpPr>
        <p:spPr>
          <a:xfrm>
            <a:off x="1738639" y="2882329"/>
            <a:ext cx="1030736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 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请问你想活到几岁？（从后面撕掉）</a:t>
            </a:r>
            <a:endParaRPr lang="zh-CN" altLang="en-US" sz="4000" dirty="0">
              <a:solidFill>
                <a:schemeClr val="accent3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请问你现在几岁？（从前面撕掉）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请问你想几岁退休？（从后面撕掉）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 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、请问一天</a:t>
            </a:r>
            <a:r>
              <a:rPr lang="en-US" altLang="zh-CN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24</a:t>
            </a:r>
            <a:r>
              <a:rPr lang="zh-CN" altLang="en-US" sz="4000" dirty="0">
                <a:solidFill>
                  <a:schemeClr val="accent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小时你会如何分配？</a:t>
            </a:r>
          </a:p>
        </p:txBody>
      </p:sp>
      <p:pic>
        <p:nvPicPr>
          <p:cNvPr id="4" name="Richard Clayderman-天空之城钢琴曲-(动漫《天空之城》插曲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9390" y="29492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74">
        <p14:switch dir="r"/>
      </p:transition>
    </mc:Choice>
    <mc:Fallback xmlns="">
      <p:transition spd="slow" advTm="6474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accel="6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45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46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52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5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5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5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7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"/>
            <a:ext cx="12858750" cy="7231896"/>
          </a:xfrm>
          <a:prstGeom prst="rect">
            <a:avLst/>
          </a:prstGeom>
        </p:spPr>
      </p:pic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540660" y="4480421"/>
            <a:ext cx="619351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dirty="0">
                <a:solidFill>
                  <a:schemeClr val="accent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时间去哪了？</a:t>
            </a:r>
          </a:p>
        </p:txBody>
      </p: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540658" y="5416826"/>
            <a:ext cx="48245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3600" cap="all" dirty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Where is the time?</a:t>
            </a:r>
            <a:endParaRPr lang="zh-CN" altLang="en-US" sz="3600" cap="all" dirty="0">
              <a:solidFill>
                <a:schemeClr val="accent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2520674" y="6656309"/>
            <a:ext cx="288032" cy="36004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7713" y="137473"/>
            <a:ext cx="241351" cy="303833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82" name="椭圆 8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1693544" y="294658"/>
            <a:ext cx="311779" cy="31177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85" name="椭圆 84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2352912" y="173822"/>
            <a:ext cx="311779" cy="311779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88" name="椭圆 8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12294391" y="6424513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91" name="椭圆 9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1641726" y="480696"/>
            <a:ext cx="3535680" cy="11068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昨日重现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8271" y="1782086"/>
            <a:ext cx="10866760" cy="498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4000" dirty="0">
                <a:solidFill>
                  <a:schemeClr val="accent1"/>
                </a:solidFill>
              </a:rPr>
              <a:t>一个钟表代表过去的</a:t>
            </a:r>
            <a:r>
              <a:rPr lang="en-US" altLang="zh-CN" sz="4000" dirty="0">
                <a:solidFill>
                  <a:schemeClr val="accent1"/>
                </a:solidFill>
              </a:rPr>
              <a:t>24</a:t>
            </a:r>
            <a:r>
              <a:rPr lang="zh-CN" altLang="en-US" sz="4000" dirty="0">
                <a:solidFill>
                  <a:schemeClr val="accent1"/>
                </a:solidFill>
              </a:rPr>
              <a:t>小时</a:t>
            </a:r>
            <a:endParaRPr lang="en-US" altLang="zh-CN" sz="40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4000" dirty="0">
                <a:solidFill>
                  <a:schemeClr val="accent1"/>
                </a:solidFill>
              </a:rPr>
              <a:t>请把你能想到的每一件</a:t>
            </a:r>
            <a:r>
              <a:rPr lang="zh-CN" altLang="en-US" sz="4000" dirty="0" smtClean="0">
                <a:solidFill>
                  <a:schemeClr val="accent1"/>
                </a:solidFill>
              </a:rPr>
              <a:t>事，都</a:t>
            </a:r>
            <a:r>
              <a:rPr lang="zh-CN" altLang="en-US" sz="4000" dirty="0">
                <a:solidFill>
                  <a:schemeClr val="accent1"/>
                </a:solidFill>
              </a:rPr>
              <a:t>记在相应的时间范围内。比如早上六点到七点的时间我穿衣服、叠被子、洗漱，上厕所、整理书本……</a:t>
            </a:r>
            <a:endParaRPr lang="en-US" altLang="zh-CN" sz="4000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4000" dirty="0">
                <a:solidFill>
                  <a:schemeClr val="accent1"/>
                </a:solidFill>
              </a:rPr>
              <a:t>早上</a:t>
            </a:r>
            <a:r>
              <a:rPr lang="en-US" altLang="zh-CN" sz="4000" dirty="0">
                <a:solidFill>
                  <a:schemeClr val="accent1"/>
                </a:solidFill>
              </a:rPr>
              <a:t>6</a:t>
            </a:r>
            <a:r>
              <a:rPr lang="zh-CN" altLang="en-US" sz="4000" dirty="0">
                <a:solidFill>
                  <a:schemeClr val="accent1"/>
                </a:solidFill>
              </a:rPr>
              <a:t>点到晚上</a:t>
            </a:r>
            <a:r>
              <a:rPr lang="en-US" altLang="zh-CN" sz="4000" dirty="0">
                <a:solidFill>
                  <a:schemeClr val="accent1"/>
                </a:solidFill>
              </a:rPr>
              <a:t>6</a:t>
            </a:r>
            <a:r>
              <a:rPr lang="zh-CN" altLang="en-US" sz="4000" dirty="0">
                <a:solidFill>
                  <a:schemeClr val="accent1"/>
                </a:solidFill>
              </a:rPr>
              <a:t>点写在圈内，其他记在圈外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175044" y="838436"/>
            <a:ext cx="241351" cy="29116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0" y="760417"/>
              <a:ext cx="3913190" cy="3825877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2432834" y="838439"/>
            <a:ext cx="327976" cy="3301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07076" y="181768"/>
            <a:ext cx="264327" cy="319256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68" name="椭圆 67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5439" y="6836329"/>
            <a:ext cx="253625" cy="285032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71" name="椭圆 7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295716" y="6557572"/>
            <a:ext cx="252499" cy="215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" name="右弧形箭头 1"/>
          <p:cNvSpPr/>
          <p:nvPr/>
        </p:nvSpPr>
        <p:spPr>
          <a:xfrm rot="1200000">
            <a:off x="8349616" y="1057275"/>
            <a:ext cx="3855719" cy="1198879"/>
          </a:xfrm>
          <a:prstGeom prst="curvedLeftArrow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zh-CN" sz="7200" b="1">
                <a:solidFill>
                  <a:schemeClr val="accent4"/>
                </a:solidFill>
                <a:effectLst/>
              </a:rPr>
              <a:t>活动规则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474">
        <p14:switch dir="r"/>
      </p:transition>
    </mc:Choice>
    <mc:Fallback xmlns="">
      <p:transition spd="slow" advTm="6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1" y="303957"/>
            <a:ext cx="760968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244799" y="663997"/>
            <a:ext cx="1107996" cy="6120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/>
                </a:solidFill>
              </a:rPr>
              <a:t>昨日的    </a:t>
            </a:r>
            <a:r>
              <a:rPr lang="en-US" altLang="zh-CN" sz="4800" dirty="0" smtClean="0">
                <a:solidFill>
                  <a:schemeClr val="accent1"/>
                </a:solidFill>
              </a:rPr>
              <a:t>24</a:t>
            </a:r>
            <a:r>
              <a:rPr lang="zh-CN" altLang="en-US" sz="4800" dirty="0" smtClean="0">
                <a:solidFill>
                  <a:schemeClr val="accent1"/>
                </a:solidFill>
              </a:rPr>
              <a:t>小时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8013551" y="3760341"/>
            <a:ext cx="0" cy="30243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>
            <a:off x="6285359" y="3688333"/>
            <a:ext cx="1728192" cy="28083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293471" y="4480421"/>
            <a:ext cx="136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起床</a:t>
            </a:r>
            <a:endParaRPr lang="en-US" altLang="zh-CN" sz="2400" dirty="0" smtClean="0"/>
          </a:p>
          <a:p>
            <a:r>
              <a:rPr lang="zh-CN" altLang="en-US" sz="2400" dirty="0" smtClean="0"/>
              <a:t>洗漱</a:t>
            </a:r>
            <a:endParaRPr lang="en-US" altLang="zh-CN" sz="2400" dirty="0" smtClean="0"/>
          </a:p>
          <a:p>
            <a:r>
              <a:rPr lang="zh-CN" altLang="en-US" sz="2800" dirty="0"/>
              <a:t>叠被子</a:t>
            </a:r>
          </a:p>
          <a:p>
            <a:endParaRPr lang="en-US" altLang="zh-CN" sz="2800" dirty="0" smtClean="0"/>
          </a:p>
          <a:p>
            <a:endParaRPr lang="en-US" altLang="zh-CN" sz="2800" dirty="0" smtClean="0"/>
          </a:p>
        </p:txBody>
      </p:sp>
      <p:pic>
        <p:nvPicPr>
          <p:cNvPr id="3" name="光阴的故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4600" y="570611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93071" y="23194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</a:t>
            </a:r>
            <a:endParaRPr lang="zh-CN" altLang="en-US" sz="6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231" y="1247170"/>
            <a:ext cx="10585176" cy="624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睡觉时间：晚上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中午</a:t>
            </a:r>
            <a:endParaRPr lang="en-US" altLang="zh-CN" sz="4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上课时间：</a:t>
            </a:r>
            <a:endParaRPr lang="en-US" altLang="zh-CN" sz="4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自学时间：早读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课间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晚自习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日常事务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时间：洗漱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洗衣服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上厕所</a:t>
            </a:r>
            <a:r>
              <a:rPr lang="en-US" altLang="zh-CN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+</a:t>
            </a: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聊天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时间：</a:t>
            </a:r>
            <a:endParaRPr lang="en-US" altLang="zh-CN" sz="4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>
                <a:latin typeface="幼圆" panose="02010509060101010101" pitchFamily="49" charset="-122"/>
                <a:ea typeface="幼圆" panose="02010509060101010101" pitchFamily="49" charset="-122"/>
              </a:rPr>
              <a:t>吃饭</a:t>
            </a: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时间：一日三餐</a:t>
            </a:r>
            <a:endParaRPr lang="en-US" altLang="zh-CN" sz="4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r>
              <a:rPr lang="zh-CN" altLang="en-US" sz="4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不知道干什么时间：</a:t>
            </a:r>
            <a:endParaRPr lang="zh-CN" alt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571500" indent="-571500">
              <a:lnSpc>
                <a:spcPts val="6000"/>
              </a:lnSpc>
              <a:buFont typeface="Wingdings" panose="05000000000000000000" pitchFamily="2" charset="2"/>
              <a:buChar char="Ø"/>
            </a:pP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00983" y="87933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小明的时间管理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0703" y="880021"/>
            <a:ext cx="12313368" cy="622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•</a:t>
            </a:r>
            <a:r>
              <a:rPr lang="zh-CN" altLang="en-US" sz="32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早上：</a:t>
            </a:r>
          </a:p>
          <a:p>
            <a:pPr>
              <a:lnSpc>
                <a:spcPts val="4000"/>
              </a:lnSpc>
            </a:pPr>
            <a:r>
              <a:rPr lang="zh-CN" altLang="en-US" sz="3200" dirty="0" smtClean="0"/>
              <a:t>    小明是高一的一名学生。今天早上</a:t>
            </a:r>
            <a:r>
              <a:rPr lang="en-US" altLang="zh-CN" sz="3200" dirty="0" smtClean="0"/>
              <a:t>6</a:t>
            </a:r>
            <a:r>
              <a:rPr lang="zh-CN" altLang="en-US" sz="3200" dirty="0" smtClean="0"/>
              <a:t>点就醒了，想早点起来去教室看书，可又很想睡觉，便打消了看书念头，继续睡。结果起床铃打过了都不知道，醒来看看表，到了吃早饭的时间了。</a:t>
            </a:r>
          </a:p>
          <a:p>
            <a:pPr>
              <a:lnSpc>
                <a:spcPts val="4000"/>
              </a:lnSpc>
            </a:pPr>
            <a:r>
              <a:rPr lang="zh-CN" altLang="en-US" sz="3200" dirty="0" smtClean="0"/>
              <a:t>     食堂早已排了很长的队伍。他找了一个比较短的，可排了一会发觉队伍没有动，便换了移动速度较快的队伍，从头排起。这个也比较慢，又换了个队伍</a:t>
            </a:r>
            <a:r>
              <a:rPr lang="en-US" altLang="zh-CN" sz="3200" dirty="0" smtClean="0"/>
              <a:t>……</a:t>
            </a:r>
            <a:r>
              <a:rPr lang="zh-CN" altLang="en-US" sz="3200" dirty="0" smtClean="0"/>
              <a:t>等他打到早餐，结果看到第一次排在自己后面的位仁兄已经吃完半碗面了。太郁闷了！</a:t>
            </a:r>
          </a:p>
          <a:p>
            <a:pPr>
              <a:lnSpc>
                <a:spcPts val="4000"/>
              </a:lnSpc>
            </a:pPr>
            <a:r>
              <a:rPr lang="zh-CN" altLang="en-US" sz="3200" dirty="0" smtClean="0"/>
              <a:t>    饭后到</a:t>
            </a:r>
            <a:r>
              <a:rPr lang="zh-CN" altLang="en-US" sz="3200" dirty="0"/>
              <a:t>了教室早读，他发现自己不知该先看什么书，拿起英语课本觉得应该先看语文。</a:t>
            </a:r>
            <a:r>
              <a:rPr lang="zh-CN" altLang="en-US" sz="3200" dirty="0" smtClean="0"/>
              <a:t>拿起语文</a:t>
            </a:r>
            <a:r>
              <a:rPr lang="zh-CN" altLang="en-US" sz="3200" dirty="0"/>
              <a:t>课本觉得还是该先看英语。拿起又放下好几次以后终于决定用一种最简便的方法决定，那就是抛硬币。结果是先看语文。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536859" y="2174432"/>
            <a:ext cx="396893" cy="3968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7659849" y="2195671"/>
            <a:ext cx="360039" cy="36699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5" name="同心圆 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388685" y="3691645"/>
            <a:ext cx="306977" cy="30697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646216" y="2947906"/>
            <a:ext cx="311779" cy="3117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82" name="椭圆 81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3066663" y="2391121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91" name="椭圆 90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70837" y="691215"/>
            <a:ext cx="9865096" cy="153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</a:pPr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这是小明同学</a:t>
            </a:r>
            <a:r>
              <a:rPr lang="zh-CN" altLang="en-US" sz="4000" dirty="0">
                <a:solidFill>
                  <a:schemeClr val="accent5">
                    <a:lumMod val="90000"/>
                    <a:lumOff val="1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早上</a:t>
            </a:r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的时间管理情况，同学们思考一下他的</a:t>
            </a:r>
            <a:r>
              <a:rPr lang="zh-CN" altLang="en-US" sz="4000" dirty="0">
                <a:solidFill>
                  <a:schemeClr val="accent5">
                    <a:lumMod val="90000"/>
                    <a:lumOff val="1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管理漏洞</a:t>
            </a:r>
            <a:r>
              <a:rPr lang="zh-CN" altLang="en-US" sz="4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在哪里</a:t>
            </a:r>
            <a:r>
              <a:rPr lang="zh-CN" altLang="en-US" sz="4000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  <a:endParaRPr lang="zh-CN" altLang="en-US" sz="4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0317808" y="3661638"/>
            <a:ext cx="288032" cy="3302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972991" y="3845133"/>
            <a:ext cx="862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赖床、排队问题、犹豫问题</a:t>
            </a:r>
            <a:endParaRPr lang="zh-CN" altLang="en-US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130215" y="2401748"/>
            <a:ext cx="231797" cy="231797"/>
            <a:chOff x="5252030" y="2008764"/>
            <a:chExt cx="809336" cy="809336"/>
          </a:xfrm>
          <a:solidFill>
            <a:schemeClr val="accent2"/>
          </a:solidFill>
        </p:grpSpPr>
        <p:sp>
          <p:nvSpPr>
            <p:cNvPr id="60" name="椭圆 5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589615" y="2928088"/>
            <a:ext cx="311779" cy="311779"/>
            <a:chOff x="5252030" y="2008764"/>
            <a:chExt cx="809336" cy="809336"/>
          </a:xfrm>
          <a:solidFill>
            <a:schemeClr val="accent4"/>
          </a:solidFill>
        </p:grpSpPr>
        <p:sp>
          <p:nvSpPr>
            <p:cNvPr id="63" name="椭圆 6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algn="ctr" defTabSz="128460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474">
        <p14:doors dir="vert"/>
      </p:transition>
    </mc:Choice>
    <mc:Fallback xmlns="">
      <p:transition spd="slow" advTm="6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52711" y="303957"/>
            <a:ext cx="12169352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200" b="1" dirty="0">
                <a:solidFill>
                  <a:schemeClr val="accent5">
                    <a:lumMod val="90000"/>
                    <a:lumOff val="10000"/>
                  </a:schemeClr>
                </a:solidFill>
              </a:rPr>
              <a:t>中午：</a:t>
            </a:r>
          </a:p>
          <a:p>
            <a:r>
              <a:rPr lang="zh-CN" altLang="en-US" sz="3200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      </a:t>
            </a:r>
            <a:r>
              <a:rPr lang="zh-CN" altLang="en-US" sz="3200" dirty="0" smtClean="0">
                <a:latin typeface="+mn-ea"/>
                <a:ea typeface="+mn-ea"/>
              </a:rPr>
              <a:t>回到寝室，想休息一下，可寝室的同学聊得热火朝天。他想，与其听被别人说话不如我自己也参与进来，于是加入了讨论的行列。有个同学谈着谈着说自己要去抄单词，并提醒他别忘了抄。（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因为早上的单词默写太差而导致被罚抄</a:t>
            </a:r>
            <a:r>
              <a:rPr lang="en-US" altLang="zh-CN" sz="3200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3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遍。他也有份。老师说第二天检查</a:t>
            </a:r>
            <a:r>
              <a:rPr lang="zh-CN" altLang="en-US" sz="3200" dirty="0" smtClean="0">
                <a:latin typeface="+mn-ea"/>
                <a:ea typeface="+mn-ea"/>
              </a:rPr>
              <a:t>）他说：“我</a:t>
            </a:r>
            <a:r>
              <a:rPr lang="zh-CN" altLang="zh-CN" sz="3200" dirty="0">
                <a:latin typeface="+mn-ea"/>
                <a:ea typeface="+mn-ea"/>
              </a:rPr>
              <a:t>明天再抄好了，说不定明天老师忘记了我就不用抄了。不过昨天老师布置的作业下午上课前要交，我还没有开始做。看来无论如何自己得牺牲中午的休息时间了。”还好，中午时间比较多，不用那么</a:t>
            </a:r>
            <a:r>
              <a:rPr lang="zh-CN" altLang="zh-CN" sz="3200" dirty="0" smtClean="0">
                <a:latin typeface="+mn-ea"/>
                <a:ea typeface="+mn-ea"/>
              </a:rPr>
              <a:t>急。</a:t>
            </a:r>
            <a:r>
              <a:rPr lang="zh-CN" altLang="en-US" sz="3200" dirty="0" smtClean="0">
                <a:latin typeface="+mn-ea"/>
                <a:ea typeface="+mn-ea"/>
              </a:rPr>
              <a:t>于是慢悠悠地去拿出课本，一会去找演草纸，一会去拿尺子，一会喝点水</a:t>
            </a:r>
            <a:r>
              <a:rPr lang="en-US" altLang="zh-CN" sz="3200" dirty="0" smtClean="0">
                <a:latin typeface="+mn-ea"/>
                <a:ea typeface="+mn-ea"/>
              </a:rPr>
              <a:t>……</a:t>
            </a:r>
            <a:r>
              <a:rPr lang="zh-CN" altLang="en-US" sz="3200" dirty="0" smtClean="0">
                <a:latin typeface="+mn-ea"/>
                <a:ea typeface="+mn-ea"/>
              </a:rPr>
              <a:t>作业还没写完，起床铃响了，于是开始整理衣物。来到教室</a:t>
            </a:r>
            <a:r>
              <a:rPr lang="zh-CN" altLang="zh-CN" sz="3200" dirty="0" smtClean="0">
                <a:latin typeface="+mn-ea"/>
                <a:ea typeface="+mn-ea"/>
              </a:rPr>
              <a:t>，</a:t>
            </a:r>
            <a:r>
              <a:rPr lang="zh-CN" altLang="zh-CN" sz="3200" dirty="0">
                <a:latin typeface="+mn-ea"/>
                <a:ea typeface="+mn-ea"/>
              </a:rPr>
              <a:t>发觉今天下午要上物理课，而自己的课本居然没有带。他</a:t>
            </a:r>
            <a:r>
              <a:rPr lang="zh-CN" altLang="zh-CN" sz="3200" dirty="0" smtClean="0">
                <a:latin typeface="+mn-ea"/>
                <a:ea typeface="+mn-ea"/>
              </a:rPr>
              <a:t>匆匆忙忙</a:t>
            </a:r>
            <a:r>
              <a:rPr lang="zh-CN" altLang="en-US" sz="3200" dirty="0" smtClean="0">
                <a:latin typeface="+mn-ea"/>
                <a:ea typeface="+mn-ea"/>
              </a:rPr>
              <a:t>回到宿舍，</a:t>
            </a:r>
            <a:r>
              <a:rPr lang="zh-CN" altLang="zh-CN" sz="3200" dirty="0" smtClean="0">
                <a:latin typeface="+mn-ea"/>
                <a:ea typeface="+mn-ea"/>
              </a:rPr>
              <a:t>发现</a:t>
            </a:r>
            <a:r>
              <a:rPr lang="zh-CN" altLang="zh-CN" sz="3200" dirty="0">
                <a:latin typeface="+mn-ea"/>
                <a:ea typeface="+mn-ea"/>
              </a:rPr>
              <a:t>头发还没有打理。这太影响形象了</a:t>
            </a:r>
            <a:r>
              <a:rPr lang="zh-CN" altLang="zh-CN" sz="3200" dirty="0" smtClean="0">
                <a:latin typeface="+mn-ea"/>
                <a:ea typeface="+mn-ea"/>
              </a:rPr>
              <a:t>，</a:t>
            </a:r>
            <a:r>
              <a:rPr lang="zh-CN" altLang="en-US" sz="3200" dirty="0" smtClean="0">
                <a:latin typeface="+mn-ea"/>
                <a:ea typeface="+mn-ea"/>
              </a:rPr>
              <a:t>于是又拿起梳子，整理头发。</a:t>
            </a:r>
            <a:endParaRPr lang="zh-CN" altLang="zh-CN" sz="32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6474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自定义 3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902"/>
      </a:accent1>
      <a:accent2>
        <a:srgbClr val="EFAB00"/>
      </a:accent2>
      <a:accent3>
        <a:srgbClr val="275902"/>
      </a:accent3>
      <a:accent4>
        <a:srgbClr val="EFAB00"/>
      </a:accent4>
      <a:accent5>
        <a:srgbClr val="275902"/>
      </a:accent5>
      <a:accent6>
        <a:srgbClr val="EFAB00"/>
      </a:accent6>
      <a:hlink>
        <a:srgbClr val="275902"/>
      </a:hlink>
      <a:folHlink>
        <a:srgbClr val="EFAB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自定义</PresentationFormat>
  <Paragraphs>68</Paragraphs>
  <Slides>13</Slides>
  <Notes>9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 Unicode MS</vt:lpstr>
      <vt:lpstr>方正正准黑简体</vt:lpstr>
      <vt:lpstr>黑体</vt:lpstr>
      <vt:lpstr>华文行楷</vt:lpstr>
      <vt:lpstr>华文楷体</vt:lpstr>
      <vt:lpstr>华文新魏</vt:lpstr>
      <vt:lpstr>宋体</vt:lpstr>
      <vt:lpstr>幼圆</vt:lpstr>
      <vt:lpstr>Arial</vt:lpstr>
      <vt:lpstr>Calibri</vt:lpstr>
      <vt:lpstr>Calibri Light</vt:lpstr>
      <vt:lpstr>Times New Roman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bt551.pptx</dc:title>
  <dc:creator/>
  <cp:lastModifiedBy/>
  <cp:revision>38</cp:revision>
  <dcterms:created xsi:type="dcterms:W3CDTF">2016-10-17T14:00:00Z</dcterms:created>
  <dcterms:modified xsi:type="dcterms:W3CDTF">2018-04-16T06:40:57Z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